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DM Sans Light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  <p:embeddedFont>
      <p:font typeface="DM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9">
          <p15:clr>
            <a:srgbClr val="A4A3A4"/>
          </p15:clr>
        </p15:guide>
        <p15:guide id="2" pos="300">
          <p15:clr>
            <a:srgbClr val="A4A3A4"/>
          </p15:clr>
        </p15:guide>
        <p15:guide id="3" pos="5460">
          <p15:clr>
            <a:srgbClr val="9AA0A6"/>
          </p15:clr>
        </p15:guide>
        <p15:guide id="4" orient="horz" pos="29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A7D36-1682-42D1-93C8-F2DE7F6D36F6}">
  <a:tblStyle styleId="{0B4A7D36-1682-42D1-93C8-F2DE7F6D36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9" orient="horz"/>
        <p:guide pos="300"/>
        <p:guide pos="5460"/>
        <p:guide pos="2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DMSans-boldItalic.fntdata"/><Relationship Id="rId72" Type="http://schemas.openxmlformats.org/officeDocument/2006/relationships/font" Target="fonts/DMSans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DMSans-bold.fntdata"/><Relationship Id="rId70" Type="http://schemas.openxmlformats.org/officeDocument/2006/relationships/font" Target="fonts/DMSans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Light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5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7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6.xml"/><Relationship Id="rId67" Type="http://schemas.openxmlformats.org/officeDocument/2006/relationships/font" Target="fonts/RobotoMono-bold.fntdata"/><Relationship Id="rId60" Type="http://schemas.openxmlformats.org/officeDocument/2006/relationships/font" Target="fonts/HelveticaNeue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4.xml"/><Relationship Id="rId55" Type="http://schemas.openxmlformats.org/officeDocument/2006/relationships/font" Target="fonts/DMSansLight-bold.fntdata"/><Relationship Id="rId10" Type="http://schemas.openxmlformats.org/officeDocument/2006/relationships/slide" Target="slides/slide3.xml"/><Relationship Id="rId54" Type="http://schemas.openxmlformats.org/officeDocument/2006/relationships/font" Target="fonts/DMSansLight-regular.fntdata"/><Relationship Id="rId13" Type="http://schemas.openxmlformats.org/officeDocument/2006/relationships/slide" Target="slides/slide6.xml"/><Relationship Id="rId57" Type="http://schemas.openxmlformats.org/officeDocument/2006/relationships/font" Target="fonts/DMSa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DMSansLight-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w.githubusercontent.com/JJTorresDS/stocks-ds-edu/main/stocks.csv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fe3efbd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dfe3efbd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 Duración estimada: 10 minutos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10 minutos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0e80fb79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0e80fb79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 Duración estimada: 10 minutos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10 minutos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0e80fb79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0e80fb79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054c2196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2054c2196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054c2196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2054c2196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054c2196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2054c2196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3430c3b8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f3430c3b8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Este ejemplo es para que pueden ver el proceso de edición de gráficos con Matplotlib usando datos de precipitaciones que hemos usado antes</a:t>
            </a:r>
            <a:endParaRPr b="1" sz="12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3430c3b8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f3430c3b8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3430c3b8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f3430c3b8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3430c3b8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f3430c3b8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3430c3b8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f3430c3b8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3430c3b8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f3430c3b8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Profe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:Usar espacio de ejemplo en vivo para practicar el desafío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IMPORTANTE</a:t>
            </a: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Si los/as estudiantes no cuentan con los recursos para realizar la actividad, el/la tutora deberá compartir pantalla y realizar el ejercicio en vivo.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3430c3b8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f3430c3b8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3430c3b8e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f3430c3b8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3430c3b8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f3430c3b8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f3430c3b8e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f3430c3b8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3430c3b8e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f3430c3b8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054c219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054c219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datos se encuentran en: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https://raw.githubusercontent.com/JJTorresDS/stocks-ds-edu/main/stocks.csv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10 a 15 minutos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10 minutos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Deberán realizar lo siguiente: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Filtrar el Dataframe con una sola compañía (GOOGLE) y luego graficar el comportamiento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Obtener un dataframe que contenga solo los días en que la acción bajó de precio y mostrar estos días con puntos rojos en una gráfica de serie de tiempo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0e80fb79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0e80fb79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2">
  <p:cSld name="SECTION_HEADER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3">
  <p:cSld name="SECTION_HEADER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 1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7" name="Google Shape;97;p3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1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Relationship Id="rId6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2.png"/><Relationship Id="rId5" Type="http://schemas.openxmlformats.org/officeDocument/2006/relationships/hyperlink" Target="https://www.kaggle.com/prasoonkottarathil/btcinusd?select=BTCUSD_1hr.csv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hyperlink" Target="https://raw.githubusercontent.com/JJTorresDS/stocks-ds-edu/main/stocks.csv" TargetMode="External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hyperlink" Target="https://scikit-learn.org/stable/modules/generated/sklearn.impute.SimpleImputer.html" TargetMode="External"/><Relationship Id="rId5" Type="http://schemas.openxmlformats.org/officeDocument/2006/relationships/hyperlink" Target="https://scikit-learn.org/stable/modules/generated/sklearn.impute.SimpleImputer.html" TargetMode="External"/><Relationship Id="rId6" Type="http://schemas.openxmlformats.org/officeDocument/2006/relationships/hyperlink" Target="https://scikit-learn.org/stable/modules/generated/sklearn.impute.SimpleImpu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Manipulación de Datos: Pandas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4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4.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 I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53"/>
          <p:cNvSpPr txBox="1"/>
          <p:nvPr/>
        </p:nvSpPr>
        <p:spPr>
          <a:xfrm>
            <a:off x="473350" y="1555800"/>
            <a:ext cx="617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2000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rPr>
              <a:t>¡Les pedimos que abran el documento correspondiente en Google Collab para que podamos trabajar juntos el ejemplo en vivo sobre datos nulos!</a:t>
            </a:r>
            <a:endParaRPr b="0" i="0" sz="2000" u="none" cap="none" strike="noStrike">
              <a:solidFill>
                <a:srgbClr val="D4D4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5" name="Google Shape;205;p5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6" name="Google Shape;206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4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Manejo de datos nulos: Forma Manual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54"/>
          <p:cNvSpPr txBox="1"/>
          <p:nvPr/>
        </p:nvSpPr>
        <p:spPr>
          <a:xfrm>
            <a:off x="329288" y="2339122"/>
            <a:ext cx="37962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b="0" i="0" sz="8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b="0" i="0" lang="es" sz="8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54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</a:t>
            </a: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54"/>
          <p:cNvSpPr txBox="1"/>
          <p:nvPr/>
        </p:nvSpPr>
        <p:spPr>
          <a:xfrm>
            <a:off x="4314813" y="25168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4"/>
          <p:cNvSpPr txBox="1"/>
          <p:nvPr/>
        </p:nvSpPr>
        <p:spPr>
          <a:xfrm>
            <a:off x="4940356" y="1928650"/>
            <a:ext cx="4021800" cy="12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9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0      1     2     3      4     5      6   7    8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54"/>
          <p:cNvSpPr txBox="1"/>
          <p:nvPr/>
        </p:nvSpPr>
        <p:spPr>
          <a:xfrm>
            <a:off x="4940360" y="3451289"/>
            <a:ext cx="4021800" cy="117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 0      1     2      3       4     5     6   7    8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0  6.00  148.0  72.0  35.00  155.55  33.6  0.63  50  1.0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1  1.00   85.0  66.0  29.00  155.55  26.6  0.35  31  1.0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2  8.00  183.0  64.0  29.15  155.55  23.3  0.67  32  1.0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3  1.00   89.0  66.0  23.00   94.00  28.1  0.17  21  1.0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4  4.49  137.0  40.0  35.00  168.00  43.1  2.29  33  1.0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54"/>
          <p:cNvSpPr txBox="1"/>
          <p:nvPr/>
        </p:nvSpPr>
        <p:spPr>
          <a:xfrm>
            <a:off x="329288" y="3621777"/>
            <a:ext cx="3796200" cy="67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df.fillna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df.mean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inplace=</a:t>
            </a:r>
            <a:r>
              <a:rPr b="0" i="0" lang="es" sz="8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p54"/>
          <p:cNvSpPr txBox="1"/>
          <p:nvPr/>
        </p:nvSpPr>
        <p:spPr>
          <a:xfrm>
            <a:off x="4272800" y="373988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/>
          <p:nvPr/>
        </p:nvSpPr>
        <p:spPr>
          <a:xfrm>
            <a:off x="339875" y="2363500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b="0" i="0" sz="8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b="0" i="0" lang="es" sz="8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55"/>
          <p:cNvSpPr txBox="1"/>
          <p:nvPr/>
        </p:nvSpPr>
        <p:spPr>
          <a:xfrm>
            <a:off x="4353888" y="23254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5"/>
          <p:cNvSpPr txBox="1"/>
          <p:nvPr/>
        </p:nvSpPr>
        <p:spPr>
          <a:xfrm>
            <a:off x="4865325" y="1949975"/>
            <a:ext cx="3560100" cy="9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8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0      1     2     3      4     5      6   7    8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55"/>
          <p:cNvSpPr txBox="1"/>
          <p:nvPr/>
        </p:nvSpPr>
        <p:spPr>
          <a:xfrm>
            <a:off x="4865325" y="3377175"/>
            <a:ext cx="3560100" cy="103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Missing: 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  0      1     2      3       4     5     6     7    8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0  6.00  148.0  72.0  35.00  155.55  33.6  0.63  50.0  1.0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1  1.00   85.0  66.0  29.00  155.55  26.6  0.35  31.0  1.0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2  8.00  183.0  64.0  29.15  155.55  23.3  0.67  32.0  1.0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3  1.00   89.0  66.0  23.00   94.00  28.1  0.17  21.0  1.0</a:t>
            </a:r>
            <a:endParaRPr b="0" i="0" sz="7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4  4.49  137.0  40.0  35.00  168.00  43.1  2.29  33.0  1.0</a:t>
            </a:r>
            <a:endParaRPr b="0" i="0" sz="8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55"/>
          <p:cNvSpPr txBox="1"/>
          <p:nvPr/>
        </p:nvSpPr>
        <p:spPr>
          <a:xfrm>
            <a:off x="339875" y="3377175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8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55"/>
          <p:cNvSpPr txBox="1"/>
          <p:nvPr/>
        </p:nvSpPr>
        <p:spPr>
          <a:xfrm>
            <a:off x="4378525" y="35319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300" y="16689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5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55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</a:t>
            </a: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/>
        </p:nvSpPr>
        <p:spPr>
          <a:xfrm>
            <a:off x="339925" y="2147700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b="0" i="0" sz="8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b="0" i="0" lang="es" sz="8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p56"/>
          <p:cNvSpPr txBox="1"/>
          <p:nvPr/>
        </p:nvSpPr>
        <p:spPr>
          <a:xfrm>
            <a:off x="4355300" y="23800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6"/>
          <p:cNvSpPr txBox="1"/>
          <p:nvPr/>
        </p:nvSpPr>
        <p:spPr>
          <a:xfrm>
            <a:off x="4870975" y="2147700"/>
            <a:ext cx="37434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0      1     2     3      4     5      6   7    8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56"/>
          <p:cNvSpPr txBox="1"/>
          <p:nvPr/>
        </p:nvSpPr>
        <p:spPr>
          <a:xfrm>
            <a:off x="4848325" y="3531975"/>
            <a:ext cx="37887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0      1     2     3      4     5     6     7    8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0  6.0  148.0  72.0  35.0  125.0  33.6  0.63  50.0  1.0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1  1.0   85.0  66.0  29.0  125.0  26.6  0.35  31.0  1.0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2  8.0  183.0  64.0  29.0  125.0  23.3  0.67  32.0  1.0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3  1.0   89.0  66.0  23.0   94.0  28.1  0.17  21.0  1.0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4  4.0  137.0  40.0  35.0  168.0  43.1  2.29  33.0  1.0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56"/>
          <p:cNvSpPr txBox="1"/>
          <p:nvPr/>
        </p:nvSpPr>
        <p:spPr>
          <a:xfrm>
            <a:off x="339925" y="3203450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mediana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'median'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8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56"/>
          <p:cNvSpPr txBox="1"/>
          <p:nvPr/>
        </p:nvSpPr>
        <p:spPr>
          <a:xfrm>
            <a:off x="4352488" y="3871838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1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6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56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mediana</a:t>
            </a: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hacer esto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/>
          <p:nvPr/>
        </p:nvSpPr>
        <p:spPr>
          <a:xfrm>
            <a:off x="365225" y="2351388"/>
            <a:ext cx="4038600" cy="84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'https://raw.githubusercontent.com/jbrownlee/Datasets/master/pima-indians-diabetes.csv'</a:t>
            </a:r>
            <a:endParaRPr b="0" i="0" sz="8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header=</a:t>
            </a:r>
            <a:r>
              <a:rPr b="0" i="0" lang="es" sz="8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df.shape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57"/>
          <p:cNvSpPr txBox="1"/>
          <p:nvPr/>
        </p:nvSpPr>
        <p:spPr>
          <a:xfrm>
            <a:off x="4378575" y="24894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7"/>
          <p:cNvSpPr txBox="1"/>
          <p:nvPr/>
        </p:nvSpPr>
        <p:spPr>
          <a:xfrm>
            <a:off x="4814775" y="2298850"/>
            <a:ext cx="38772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0      1     2     3      4     5      6   7    8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  NaN  33.6  0.627  50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  NaN  26.6  0.351  31  NaN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 NaN    NaN  23.3  0.672  32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0.167  21  NaN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NaN  137.0  40.0  35.0  168.0  43.1  2.288  33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57"/>
          <p:cNvSpPr txBox="1"/>
          <p:nvPr/>
        </p:nvSpPr>
        <p:spPr>
          <a:xfrm>
            <a:off x="4814775" y="3495563"/>
            <a:ext cx="3877200" cy="10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0      1     2     3      4     5     6     7    8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0  6.0  148.0  72.0  35.0  105.0  33.6  0.63  50.0  1.0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1  1.0   85.0  66.0  29.0  105.0  26.6  0.35  31.0  1.0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2  8.0  183.0  64.0  32.0  105.0  23.3  0.67  32.0  1.0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3  1.0   89.0  66.0  23.0   94.0  28.1  0.17  21.0  1.0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4  1.0  137.0  40.0  35.0  168.0  43.1  2.29  33.0  1.0</a:t>
            </a:r>
            <a:endParaRPr b="0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57"/>
          <p:cNvSpPr txBox="1"/>
          <p:nvPr/>
        </p:nvSpPr>
        <p:spPr>
          <a:xfrm>
            <a:off x="339875" y="3318275"/>
            <a:ext cx="40386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reemplazar con la moda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 = df.values 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#numpy array con los valores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imputador = SimpleImputer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missing_values=np.nan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strategy=</a:t>
            </a:r>
            <a:r>
              <a:rPr b="0" i="0" lang="es" sz="8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'most_frequent'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#</a:t>
            </a: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definir el imputador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el dataset</a:t>
            </a:r>
            <a:endParaRPr b="0" i="0" sz="8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 = imputador.fit_transform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transformados=pd.DataFrame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transformados.head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0" i="0" lang="es" sz="8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8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8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8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8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57"/>
          <p:cNvSpPr txBox="1"/>
          <p:nvPr/>
        </p:nvSpPr>
        <p:spPr>
          <a:xfrm>
            <a:off x="4378575" y="368186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100" y="211468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7"/>
          <p:cNvSpPr txBox="1"/>
          <p:nvPr/>
        </p:nvSpPr>
        <p:spPr>
          <a:xfrm>
            <a:off x="506050" y="211475"/>
            <a:ext cx="74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Manejo de datos nulos: SimpleImputer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57"/>
          <p:cNvSpPr txBox="1"/>
          <p:nvPr/>
        </p:nvSpPr>
        <p:spPr>
          <a:xfrm>
            <a:off x="144625" y="1612925"/>
            <a:ext cx="427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reemplazar las columnas numéricas por</a:t>
            </a:r>
            <a:r>
              <a:rPr b="1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moda </a:t>
            </a:r>
            <a:r>
              <a:rPr b="0" i="0" lang="es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hacer esto</a:t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Introducción a Series de tiempo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 txBox="1"/>
          <p:nvPr/>
        </p:nvSpPr>
        <p:spPr>
          <a:xfrm>
            <a:off x="475488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 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9800" y="2399925"/>
            <a:ext cx="3750576" cy="21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9"/>
          <p:cNvSpPr txBox="1"/>
          <p:nvPr/>
        </p:nvSpPr>
        <p:spPr>
          <a:xfrm>
            <a:off x="475500" y="1827525"/>
            <a:ext cx="76524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 especiales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donde el tiempo toma un rol fundamental.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los valores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variable a lo largo del tiempo.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ignoramos esa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dimensión temporal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los valores pierden contexto.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aleatorias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indexadas por el tiempo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 txBox="1"/>
          <p:nvPr/>
        </p:nvSpPr>
        <p:spPr>
          <a:xfrm>
            <a:off x="475500" y="1833450"/>
            <a:ext cx="72219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provee tres tipos de datos relacionados al tiempo: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stamp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marca de tiempo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representan un punto en el tiempo. Por ejemplo, fecha y hora.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Período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representan un intervalo de tiempo. Por ejemplo, los minutos transcurridos desde que comenzó la clase hasta ahora.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✔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representa una duración medida en tiempo, pero independientemente del momento en que sucede. Por ejemplo, 15 minutos.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60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 🕐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1"/>
          <p:cNvSpPr txBox="1"/>
          <p:nvPr/>
        </p:nvSpPr>
        <p:spPr>
          <a:xfrm>
            <a:off x="475500" y="1705325"/>
            <a:ext cx="8274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su parte, Pandas provee un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índice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cada uno de esos objetos temporales: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61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 datos, ligados al tiempo.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7" name="Google Shape;287;p61"/>
          <p:cNvGraphicFramePr/>
          <p:nvPr/>
        </p:nvGraphicFramePr>
        <p:xfrm>
          <a:off x="895100" y="249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{0B4A7D36-1682-42D1-93C8-F2DE7F6D36F6}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Tipo de dato</a:t>
                      </a:r>
                      <a:endParaRPr b="1"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Objeto en Python</a:t>
                      </a:r>
                      <a:endParaRPr b="1"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Índice en Pandas</a:t>
                      </a:r>
                      <a:endParaRPr b="1"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 stamp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Timestamp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DateTimeIndex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Período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Period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PeriodIndex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Duración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Timedelta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TimeDeltaIndex</a:t>
                      </a:r>
                      <a:endParaRPr sz="8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62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Comprendamos el uso y manipulación de objetos tipo serie de Tiempo en Python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4" name="Google Shape;294;p6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95" name="Google Shape;295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6" name="Google Shape;296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45"/>
          <p:cNvSpPr txBox="1"/>
          <p:nvPr/>
        </p:nvSpPr>
        <p:spPr>
          <a:xfrm>
            <a:off x="3655975" y="2541075"/>
            <a:ext cx="22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4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4"/>
          <p:cNvSpPr txBox="1"/>
          <p:nvPr/>
        </p:nvSpPr>
        <p:spPr>
          <a:xfrm>
            <a:off x="545425" y="1647150"/>
            <a:ext cx="81114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Convertir String a Timestamp: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Días desde el 3 de enero al del 2020 al 10 de enero del 2020: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64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000" y="2572425"/>
            <a:ext cx="2720425" cy="1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250" y="4254800"/>
            <a:ext cx="57734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813" y="6571713"/>
            <a:ext cx="7581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4"/>
          <p:cNvSpPr txBox="1"/>
          <p:nvPr/>
        </p:nvSpPr>
        <p:spPr>
          <a:xfrm>
            <a:off x="5560775" y="24395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4"/>
          <p:cNvSpPr txBox="1"/>
          <p:nvPr/>
        </p:nvSpPr>
        <p:spPr>
          <a:xfrm>
            <a:off x="762300" y="2149375"/>
            <a:ext cx="4849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 = pd.to_datetime(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'03/01/2020'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,dayfirst=</a:t>
            </a:r>
            <a:r>
              <a:rPr b="0" i="0" lang="es" sz="1200" u="none" cap="none" strike="noStrike">
                <a:solidFill>
                  <a:srgbClr val="FCC28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5" name="Google Shape;315;p64"/>
          <p:cNvSpPr txBox="1"/>
          <p:nvPr/>
        </p:nvSpPr>
        <p:spPr>
          <a:xfrm>
            <a:off x="762300" y="3497275"/>
            <a:ext cx="4798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fin = pd.to_datetime(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'10/01/2020'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,dayfirst=</a:t>
            </a:r>
            <a:r>
              <a:rPr b="0" i="0" lang="es" sz="1200" u="none" cap="none" strike="noStrike">
                <a:solidFill>
                  <a:srgbClr val="FCC28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fechas_1 = pd.date_range(start=fecha, end=fin)</a:t>
            </a:r>
            <a:endParaRPr b="0" i="0" sz="13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5"/>
          <p:cNvSpPr txBox="1"/>
          <p:nvPr/>
        </p:nvSpPr>
        <p:spPr>
          <a:xfrm>
            <a:off x="382025" y="1875750"/>
            <a:ext cx="8274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Ocho fechas desde el 3 de enero de 2020, con períodos: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defecto es de un día. Por lo tanto, ocho períodos representan ocho días.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65"/>
          <p:cNvSpPr txBox="1"/>
          <p:nvPr/>
        </p:nvSpPr>
        <p:spPr>
          <a:xfrm>
            <a:off x="475500" y="468275"/>
            <a:ext cx="820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" name="Google Shape;32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626" y="3996912"/>
            <a:ext cx="6758100" cy="5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4813" y="6571713"/>
            <a:ext cx="7581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5"/>
          <p:cNvSpPr txBox="1"/>
          <p:nvPr/>
        </p:nvSpPr>
        <p:spPr>
          <a:xfrm>
            <a:off x="914700" y="2377975"/>
            <a:ext cx="4849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fechas_2 = pd.date_range(start=fecha, periods=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fechas_2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" name="Google Shape;327;p65"/>
          <p:cNvSpPr txBox="1"/>
          <p:nvPr/>
        </p:nvSpPr>
        <p:spPr>
          <a:xfrm>
            <a:off x="1222750" y="3418213"/>
            <a:ext cx="56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65"/>
          <p:cNvSpPr txBox="1"/>
          <p:nvPr/>
        </p:nvSpPr>
        <p:spPr>
          <a:xfrm rot="5400000">
            <a:off x="7596125" y="34182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/>
        </p:nvSpPr>
        <p:spPr>
          <a:xfrm>
            <a:off x="523900" y="1875750"/>
            <a:ext cx="81330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Cambiando la frecuencia a meses en lugar de días:</a:t>
            </a: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Notar que como día se toma el último de cada período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475500" y="468275"/>
            <a:ext cx="818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5" name="Google Shape;3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075" y="3297787"/>
            <a:ext cx="6521600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25" y="7177888"/>
            <a:ext cx="8343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6"/>
          <p:cNvSpPr txBox="1"/>
          <p:nvPr/>
        </p:nvSpPr>
        <p:spPr>
          <a:xfrm>
            <a:off x="1014475" y="32396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914700" y="2454175"/>
            <a:ext cx="57735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fechas_3 = pd.date_range(start= fecha, periods=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freq=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fechas_3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7"/>
          <p:cNvSpPr txBox="1"/>
          <p:nvPr/>
        </p:nvSpPr>
        <p:spPr>
          <a:xfrm>
            <a:off x="382025" y="1875750"/>
            <a:ext cx="8274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Ocho meses consecutivos, a partir del mes de inicio:</a:t>
            </a: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475500" y="468275"/>
            <a:ext cx="819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6" name="Google Shape;3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63" y="4138350"/>
            <a:ext cx="7384875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91475" y="8321915"/>
            <a:ext cx="32289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7"/>
          <p:cNvSpPr txBox="1"/>
          <p:nvPr/>
        </p:nvSpPr>
        <p:spPr>
          <a:xfrm>
            <a:off x="557275" y="40016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914700" y="3292375"/>
            <a:ext cx="64650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fechas_4 = pd.period_range(start=mes_inicio, periods=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freq=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fechas_4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918525" y="2465875"/>
            <a:ext cx="34779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mes_inicio = fecha.strftime(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'%Y-%m'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mes_inicio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67"/>
          <p:cNvSpPr txBox="1"/>
          <p:nvPr/>
        </p:nvSpPr>
        <p:spPr>
          <a:xfrm>
            <a:off x="4603500" y="2434213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775" y="2585263"/>
            <a:ext cx="8096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/>
        </p:nvSpPr>
        <p:spPr>
          <a:xfrm>
            <a:off x="475500" y="2342025"/>
            <a:ext cx="82749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tiempo pasó desde el primer periodo al último?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¡Al utilizar operadores normales sobre objetos de tiempo, obtenemos como resultado objetos de tiempo!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68"/>
          <p:cNvSpPr txBox="1"/>
          <p:nvPr/>
        </p:nvSpPr>
        <p:spPr>
          <a:xfrm>
            <a:off x="475500" y="468275"/>
            <a:ext cx="696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9" name="Google Shape;3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475" y="3125725"/>
            <a:ext cx="3054425" cy="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8"/>
          <p:cNvSpPr txBox="1"/>
          <p:nvPr/>
        </p:nvSpPr>
        <p:spPr>
          <a:xfrm>
            <a:off x="5013075" y="298562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8"/>
          <p:cNvSpPr txBox="1"/>
          <p:nvPr/>
        </p:nvSpPr>
        <p:spPr>
          <a:xfrm>
            <a:off x="815775" y="2941075"/>
            <a:ext cx="41211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 = fechas_3[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 - fechas_3[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/>
        </p:nvSpPr>
        <p:spPr>
          <a:xfrm>
            <a:off x="472875" y="2248775"/>
            <a:ext cx="8274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¿Cuántos meses pasaron desde el primer periodo al último?</a:t>
            </a: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75500" y="468275"/>
            <a:ext cx="8193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Operando objetos de tiempo</a:t>
            </a:r>
            <a:b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algunos ejemplos... 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8" name="Google Shape;3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300" y="3679840"/>
            <a:ext cx="16573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9"/>
          <p:cNvSpPr txBox="1"/>
          <p:nvPr/>
        </p:nvSpPr>
        <p:spPr>
          <a:xfrm>
            <a:off x="4936875" y="25408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9"/>
          <p:cNvSpPr txBox="1"/>
          <p:nvPr/>
        </p:nvSpPr>
        <p:spPr>
          <a:xfrm>
            <a:off x="842325" y="2694475"/>
            <a:ext cx="7536000" cy="5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cuanto_tiempo_meses = fechas_3[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].to_period(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 - fechas_3[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].to_period(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'M'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cuanto_tiempo_meses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69"/>
          <p:cNvSpPr txBox="1"/>
          <p:nvPr/>
        </p:nvSpPr>
        <p:spPr>
          <a:xfrm>
            <a:off x="3572900" y="3557375"/>
            <a:ext cx="4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70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71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83" name="Google Shape;383;p7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7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71"/>
          <p:cNvSpPr txBox="1"/>
          <p:nvPr/>
        </p:nvSpPr>
        <p:spPr>
          <a:xfrm>
            <a:off x="1461300" y="2208625"/>
            <a:ext cx="622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Manipulación de Dataframes con Pandas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987300" y="38491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Individual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72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92" name="Google Shape;392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3" name="Google Shape;393;p7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4" name="Google Shape;394;p72"/>
          <p:cNvSpPr txBox="1"/>
          <p:nvPr/>
        </p:nvSpPr>
        <p:spPr>
          <a:xfrm>
            <a:off x="501450" y="832625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Manipulación de Dataframes con Pandas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5" name="Google Shape;39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72"/>
          <p:cNvSpPr txBox="1"/>
          <p:nvPr/>
        </p:nvSpPr>
        <p:spPr>
          <a:xfrm>
            <a:off x="293700" y="2221225"/>
            <a:ext cx="85566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al siguiente repositorio y descargar el siguiente archivo (BTCUSD_1hr.csv): 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Bitcoin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Cargar el archivo usando la función pd.read_csv() 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el método .describe() para obtener un resumen numérico rápido de las variables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Obtenga la cantidad de nulos por medio del atributo .isna()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Extraer el mes de la columna Date y utilizar el método .groupby() para calcular la media mensual para cada variable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✔"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un gráfico de los precios de Bitcoin y analizar tendencias. Que medida se les ocurre pueda establecer la volatilidad cada día?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3"/>
          <p:cNvSpPr txBox="1"/>
          <p:nvPr/>
        </p:nvSpPr>
        <p:spPr>
          <a:xfrm>
            <a:off x="1461288" y="1278750"/>
            <a:ext cx="6221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Primeras Visualizaciones - 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MatPlotLib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74"/>
          <p:cNvSpPr txBox="1"/>
          <p:nvPr/>
        </p:nvSpPr>
        <p:spPr>
          <a:xfrm>
            <a:off x="476250" y="1358425"/>
            <a:ext cx="71694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Utilizaremos en notebook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Clase_07.ipynb (Ejemplo 2) 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 base en el archivo </a:t>
            </a:r>
            <a:r>
              <a:rPr b="0" i="0" lang="es" sz="25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DM Sans"/>
                <a:ea typeface="DM Sans"/>
                <a:cs typeface="DM Sans"/>
                <a:sym typeface="DM Sans"/>
              </a:rPr>
              <a:t>pune_1965_to_2002.csv 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precipitaciones que hemos usado antes, para comprender el proceso de enriquecimiento de visualizaciones con Matplotlib.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9" name="Google Shape;409;p7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10" name="Google Shape;410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/>
        </p:nvSpPr>
        <p:spPr>
          <a:xfrm>
            <a:off x="856750" y="1018338"/>
            <a:ext cx="65106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comparemos las precipitaciones de Enero y Febrero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mismo objeto ax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Con una agregación, calculamos el máximo de cada uno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774150" y="1668475"/>
            <a:ext cx="7595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ax.plot(df_lluvias.index,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ax.plot(df_lluvias.index,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75"/>
          <p:cNvSpPr txBox="1"/>
          <p:nvPr/>
        </p:nvSpPr>
        <p:spPr>
          <a:xfrm>
            <a:off x="774150" y="3445675"/>
            <a:ext cx="40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maximo_enero =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].max()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maximo_febrero = 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].max()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 txBox="1"/>
          <p:nvPr/>
        </p:nvSpPr>
        <p:spPr>
          <a:xfrm>
            <a:off x="856750" y="1415838"/>
            <a:ext cx="65106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axhline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permite graficar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líneas horizontales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Usemos esto para resaltar los máximos de cada serie de tiempo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graficar líneas verticales con el método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axvline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👌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76"/>
          <p:cNvSpPr txBox="1"/>
          <p:nvPr/>
        </p:nvSpPr>
        <p:spPr>
          <a:xfrm>
            <a:off x="993275" y="2139763"/>
            <a:ext cx="69639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ax.axhline(maximo_enero, color=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'red'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linestyle=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'--'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alpha=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   linewidth=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'Máxima de enero'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ax.axhline(maximo_febrero, color=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'red'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linestyle=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':'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alpha=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linewidth=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'Máxima de febrero'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/>
          <p:nvPr/>
        </p:nvSpPr>
        <p:spPr>
          <a:xfrm>
            <a:off x="856750" y="1018338"/>
            <a:ext cx="65106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último, las etiquetas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77"/>
          <p:cNvSpPr txBox="1"/>
          <p:nvPr/>
        </p:nvSpPr>
        <p:spPr>
          <a:xfrm>
            <a:off x="1038900" y="1549950"/>
            <a:ext cx="5302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 y febrero'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	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	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1" name="Google Shape;4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900" y="2950725"/>
            <a:ext cx="5840725" cy="18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78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" sz="25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Incluir muchos elementos puede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entorpecer la lectura y comprensión de la figura.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Procur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no sobrecargarla.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9"/>
          <p:cNvSpPr txBox="1"/>
          <p:nvPr/>
        </p:nvSpPr>
        <p:spPr>
          <a:xfrm>
            <a:off x="473350" y="1626100"/>
            <a:ext cx="77010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2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de gráficos con Matplotlib</a:t>
            </a:r>
            <a:endParaRPr b="0" i="0" sz="22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b="1" i="0" sz="2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b="0" i="0" sz="22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25 - 30 minutos</a:t>
            </a:r>
            <a:endParaRPr b="1" i="0" sz="22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4" name="Google Shape;444;p7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45" name="Google Shape;445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6" name="Google Shape;446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80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452" name="Google Shape;452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3" name="Google Shape;453;p80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80"/>
          <p:cNvSpPr txBox="1"/>
          <p:nvPr/>
        </p:nvSpPr>
        <p:spPr>
          <a:xfrm>
            <a:off x="394800" y="899375"/>
            <a:ext cx="83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gráficos con Matplotlib</a:t>
            </a:r>
            <a:endParaRPr b="1" i="0" sz="39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5" name="Google Shape;455;p8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80"/>
          <p:cNvSpPr txBox="1"/>
          <p:nvPr/>
        </p:nvSpPr>
        <p:spPr>
          <a:xfrm>
            <a:off x="394800" y="2192375"/>
            <a:ext cx="71706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Escoger un dataset de los elegidos para la Clase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3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Cargar el archivo usando la función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pd.read_csv()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pd.read_excel()</a:t>
            </a:r>
            <a:endParaRPr b="1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Elegir dos gráficos apropiados para el análisis (lineplot, scatterplot, barras, histograma, boxplot)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Realizar los gráficos seleccionados utilizando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interfaz orientada a objetos y a estados.</a:t>
            </a:r>
            <a:endParaRPr b="1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Trabajaremos individualmente. 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Tiempo estimado: 15 minutos.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4" name="Google Shape;1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7"/>
          <p:cNvSpPr txBox="1"/>
          <p:nvPr/>
        </p:nvSpPr>
        <p:spPr>
          <a:xfrm>
            <a:off x="2690561" y="1451613"/>
            <a:ext cx="42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estructuras de datos en Pandas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uso de Pandas para la manipulación de grandes volúmenes de datos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47"/>
          <p:cNvCxnSpPr>
            <a:stCxn id="144" idx="2"/>
            <a:endCxn id="146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2812377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7"/>
          <p:cNvSpPr txBox="1"/>
          <p:nvPr/>
        </p:nvSpPr>
        <p:spPr>
          <a:xfrm>
            <a:off x="2690561" y="26574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544689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7"/>
          <p:cNvSpPr txBox="1"/>
          <p:nvPr/>
        </p:nvSpPr>
        <p:spPr>
          <a:xfrm>
            <a:off x="2690561" y="3446964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277002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7"/>
          <p:cNvSpPr txBox="1"/>
          <p:nvPr/>
        </p:nvSpPr>
        <p:spPr>
          <a:xfrm>
            <a:off x="2690561" y="4075339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4" name="Google Shape;154;p47"/>
          <p:cNvCxnSpPr>
            <a:stCxn id="148" idx="2"/>
            <a:endCxn id="150" idx="0"/>
          </p:cNvCxnSpPr>
          <p:nvPr/>
        </p:nvCxnSpPr>
        <p:spPr>
          <a:xfrm flipH="1" rot="-5400000">
            <a:off x="2003625" y="3276652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47"/>
          <p:cNvCxnSpPr>
            <a:stCxn id="150" idx="2"/>
            <a:endCxn id="152" idx="0"/>
          </p:cNvCxnSpPr>
          <p:nvPr/>
        </p:nvCxnSpPr>
        <p:spPr>
          <a:xfrm flipH="1" rot="-5400000">
            <a:off x="2003325" y="4008964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47"/>
          <p:cNvCxnSpPr/>
          <p:nvPr/>
        </p:nvCxnSpPr>
        <p:spPr>
          <a:xfrm flipH="1" rot="-5400000">
            <a:off x="2003625" y="2643202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76243" y="2513588"/>
            <a:ext cx="49257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b="0" i="0" lang="es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Visualizaciones en Python: Matplotlib </a:t>
            </a:r>
            <a:endParaRPr b="0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b="0" i="0" lang="es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Gráficos comunes (Lineplots, Barplots, </a:t>
            </a:r>
            <a:endParaRPr b="0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✓"/>
            </a:pPr>
            <a:r>
              <a:rPr b="0" i="0" lang="es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Histogramas, Gráficos de Barras, Piecharts).</a:t>
            </a:r>
            <a:endParaRPr b="0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5098348" y="2513600"/>
            <a:ext cx="35694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datos en Pandas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Agregaciones con Pandas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Manejo de datos ausentes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Strings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Series de Tiempo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5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8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4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filtros para obtener comportamiento de una acción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3" name="Google Shape;163;p4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64" name="Google Shape;164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" name="Google Shape;165;p48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48"/>
          <p:cNvSpPr txBox="1"/>
          <p:nvPr/>
        </p:nvSpPr>
        <p:spPr>
          <a:xfrm>
            <a:off x="473350" y="21955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Aplicando conceptos de variables, índices booleanos y filtros. </a:t>
            </a:r>
            <a:r>
              <a:rPr b="0" i="0" lang="es" sz="2500" u="none" cap="none" strike="noStrike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rPr>
              <a:t>Los datos se encuentran en: </a:t>
            </a:r>
            <a:r>
              <a:rPr b="0" i="0" lang="es" sz="25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https://raw.githubusercontent.com/JJTorresDS/stocks-ds-edu/main/stocks.csv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7" name="Google Shape;167;p4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68" name="Google Shape;168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4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1"/>
          <p:cNvSpPr txBox="1"/>
          <p:nvPr/>
        </p:nvSpPr>
        <p:spPr>
          <a:xfrm>
            <a:off x="3649500" y="629038"/>
            <a:ext cx="498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51"/>
          <p:cNvSpPr txBox="1"/>
          <p:nvPr/>
        </p:nvSpPr>
        <p:spPr>
          <a:xfrm>
            <a:off x="3649500" y="1879288"/>
            <a:ext cx="49872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nulos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uno de los problemas más comunes a los que se enfrenta un Data Scientist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un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porque muchos algoritmos no están diseñados para trabajar con ellos y pueden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disminuir el performance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general de las tareas de aprendizaje automático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más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 que las personas piensan.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surgir por malos esquemas de muestreo, falla de sensores, renuencia a responder en encuestas, malos diseños de captura de datos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1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51"/>
          <p:cNvPicPr preferRelativeResize="0"/>
          <p:nvPr/>
        </p:nvPicPr>
        <p:blipFill rotWithShape="1">
          <a:blip r:embed="rId4">
            <a:alphaModFix/>
          </a:blip>
          <a:srcRect b="0" l="53859" r="0" t="0"/>
          <a:stretch/>
        </p:blipFill>
        <p:spPr>
          <a:xfrm>
            <a:off x="0" y="0"/>
            <a:ext cx="3297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2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nulos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52"/>
          <p:cNvSpPr txBox="1"/>
          <p:nvPr/>
        </p:nvSpPr>
        <p:spPr>
          <a:xfrm>
            <a:off x="473350" y="1908175"/>
            <a:ext cx="3834600" cy="26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manejar estos datos, en general, se usan las siguientes estrategias: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Introducir un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 constante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los nulos o una categoría llamada Desconocido en variables categóricas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52"/>
          <p:cNvSpPr txBox="1"/>
          <p:nvPr/>
        </p:nvSpPr>
        <p:spPr>
          <a:xfrm>
            <a:off x="39384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por un valor seleccionado al azar de los otros registros: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FC52"/>
              </a:buClr>
              <a:buSzPts val="1350"/>
              <a:buFont typeface="Arial"/>
              <a:buChar char="○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media, mediana o moda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rellenar el valor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FC52"/>
              </a:buClr>
              <a:buSzPts val="1350"/>
              <a:buFont typeface="Arial"/>
              <a:buChar char="○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 estimado usando un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52"/>
          <p:cNvSpPr/>
          <p:nvPr/>
        </p:nvSpPr>
        <p:spPr>
          <a:xfrm>
            <a:off x="286250" y="3944175"/>
            <a:ext cx="3652200" cy="104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769" y="4094116"/>
            <a:ext cx="780133" cy="7801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52"/>
          <p:cNvSpPr txBox="1"/>
          <p:nvPr/>
        </p:nvSpPr>
        <p:spPr>
          <a:xfrm>
            <a:off x="434000" y="4094125"/>
            <a:ext cx="255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aplicar estas técnicas de forma manual o usando 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SimpleImputer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de </a:t>
            </a:r>
            <a:r>
              <a:rPr b="1"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Scikit Learn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